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 id="2147483828" r:id="rId3"/>
    <p:sldMasterId id="2147483840" r:id="rId4"/>
    <p:sldMasterId id="2147483852" r:id="rId5"/>
  </p:sldMasterIdLst>
  <p:sldIdLst>
    <p:sldId id="263" r:id="rId6"/>
    <p:sldId id="256" r:id="rId7"/>
    <p:sldId id="257" r:id="rId8"/>
    <p:sldId id="258" r:id="rId9"/>
    <p:sldId id="259"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43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A98AF03-7270-45C2-A683-C5E353EF01A5}" type="datetime4">
              <a:rPr lang="en-US" smtClean="0"/>
              <a:pPr/>
              <a:t>December 14, 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B37D5FE-740C-46F5-801A-FA5477D9711F}"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A98AF03-7270-45C2-A683-C5E353EF01A5}" type="datetime4">
              <a:rPr lang="en-US" smtClean="0"/>
              <a:pPr/>
              <a:t>December 14, 2019</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B37D5FE-740C-46F5-801A-FA5477D9711F}"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BB7EAE1-CAAC-4AEF-919E-158692B1E55E}" type="datetime4">
              <a:rPr lang="en-US" smtClean="0"/>
              <a:pPr/>
              <a:t>December 14, 2019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B37D5FE-740C-46F5-801A-FA5477D9711F}"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B37D5FE-740C-46F5-801A-FA5477D9711F}"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B37D5FE-740C-46F5-801A-FA5477D9711F}"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B37D5FE-740C-46F5-801A-FA5477D9711F}"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December 14, 2019</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B37D5FE-740C-46F5-801A-FA5477D9711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C01193-8287-4834-A286-6B880643E934}" type="datetime4">
              <a:rPr lang="en-US" smtClean="0"/>
              <a:pPr/>
              <a:t>December 14, 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37D5FE-740C-46F5-801A-FA5477D9711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B37D5FE-740C-46F5-801A-FA5477D9711F}" type="slidenum">
              <a:rPr lang="en-US" smtClean="0"/>
              <a:pPr/>
              <a:t>1</a:t>
            </a:fld>
            <a:endParaRPr lang="en-US"/>
          </a:p>
        </p:txBody>
      </p:sp>
      <p:sp>
        <p:nvSpPr>
          <p:cNvPr id="7" name="Title 1"/>
          <p:cNvSpPr>
            <a:spLocks noGrp="1"/>
          </p:cNvSpPr>
          <p:nvPr>
            <p:ph type="title"/>
          </p:nvPr>
        </p:nvSpPr>
        <p:spPr>
          <a:xfrm>
            <a:off x="683568" y="2852936"/>
            <a:ext cx="7520940" cy="2088232"/>
          </a:xfrm>
        </p:spPr>
        <p:txBody>
          <a:bodyPr>
            <a:noAutofit/>
          </a:bodyPr>
          <a:lstStyle/>
          <a:p>
            <a:pPr algn="ctr"/>
            <a:r>
              <a:rPr lang="ar-IQ" sz="4600" dirty="0">
                <a:solidFill>
                  <a:schemeClr val="tx1"/>
                </a:solidFill>
                <a:cs typeface="PT Bold Heading" pitchFamily="2" charset="-78"/>
              </a:rPr>
              <a:t>مصائد سمكية </a:t>
            </a:r>
            <a:r>
              <a:rPr lang="ar-IQ" sz="4600" dirty="0" smtClean="0">
                <a:solidFill>
                  <a:schemeClr val="tx1"/>
                </a:solidFill>
                <a:cs typeface="PT Bold Heading" pitchFamily="2" charset="-78"/>
              </a:rPr>
              <a:t>-7</a:t>
            </a:r>
            <a:r>
              <a:rPr lang="ar-IQ" sz="4600" dirty="0">
                <a:solidFill>
                  <a:schemeClr val="tx1"/>
                </a:solidFill>
                <a:cs typeface="PT Bold Heading" pitchFamily="2" charset="-78"/>
              </a:rPr>
              <a:t/>
            </a:r>
            <a:br>
              <a:rPr lang="ar-IQ" sz="4600" dirty="0">
                <a:solidFill>
                  <a:schemeClr val="tx1"/>
                </a:solidFill>
                <a:cs typeface="PT Bold Heading" pitchFamily="2" charset="-78"/>
              </a:rPr>
            </a:br>
            <a:r>
              <a:rPr lang="ar-IQ" sz="4600" dirty="0" smtClean="0">
                <a:solidFill>
                  <a:schemeClr val="tx1"/>
                </a:solidFill>
                <a:cs typeface="PT Bold Heading" pitchFamily="2" charset="-78"/>
              </a:rPr>
              <a:t/>
            </a:r>
            <a:br>
              <a:rPr lang="ar-IQ" sz="4600" dirty="0" smtClean="0">
                <a:solidFill>
                  <a:schemeClr val="tx1"/>
                </a:solidFill>
                <a:cs typeface="PT Bold Heading" pitchFamily="2" charset="-78"/>
              </a:rPr>
            </a:br>
            <a:r>
              <a:rPr lang="ar-IQ" sz="4600" dirty="0">
                <a:solidFill>
                  <a:schemeClr val="tx1"/>
                </a:solidFill>
                <a:cs typeface="PT Bold Heading" pitchFamily="2" charset="-78"/>
              </a:rPr>
              <a:t/>
            </a:r>
            <a:br>
              <a:rPr lang="ar-IQ" sz="4600" dirty="0">
                <a:solidFill>
                  <a:schemeClr val="tx1"/>
                </a:solidFill>
                <a:cs typeface="PT Bold Heading" pitchFamily="2" charset="-78"/>
              </a:rPr>
            </a:br>
            <a:r>
              <a:rPr lang="ar-IQ" sz="4600" dirty="0">
                <a:solidFill>
                  <a:srgbClr val="640000"/>
                </a:solidFill>
                <a:cs typeface="PT Bold Heading" pitchFamily="2" charset="-78"/>
              </a:rPr>
              <a:t>أ.د. أمجد كاظم رسن</a:t>
            </a:r>
            <a:r>
              <a:rPr lang="ar-IQ" sz="4600" dirty="0">
                <a:solidFill>
                  <a:schemeClr val="tx1"/>
                </a:solidFill>
                <a:cs typeface="PT Bold Heading" pitchFamily="2" charset="-78"/>
              </a:rPr>
              <a:t/>
            </a:r>
            <a:br>
              <a:rPr lang="ar-IQ" sz="4600" dirty="0">
                <a:solidFill>
                  <a:schemeClr val="tx1"/>
                </a:solidFill>
                <a:cs typeface="PT Bold Heading" pitchFamily="2" charset="-78"/>
              </a:rPr>
            </a:br>
            <a:r>
              <a:rPr lang="ar-IQ" sz="4600" dirty="0">
                <a:solidFill>
                  <a:schemeClr val="tx1"/>
                </a:solidFill>
                <a:cs typeface="PT Bold Heading" pitchFamily="2" charset="-78"/>
              </a:rPr>
              <a:t>كلية الزراعة – جامعة البصرة</a:t>
            </a:r>
            <a:endParaRPr lang="ar-IQ" sz="4600" dirty="0">
              <a:solidFill>
                <a:schemeClr val="tx1"/>
              </a:solidFill>
            </a:endParaRPr>
          </a:p>
        </p:txBody>
      </p:sp>
    </p:spTree>
    <p:extLst>
      <p:ext uri="{BB962C8B-B14F-4D97-AF65-F5344CB8AC3E}">
        <p14:creationId xmlns:p14="http://schemas.microsoft.com/office/powerpoint/2010/main" val="416637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332656"/>
            <a:ext cx="8640960" cy="4648480"/>
          </a:xfrm>
        </p:spPr>
        <p:txBody>
          <a:bodyPr>
            <a:noAutofit/>
          </a:bodyPr>
          <a:lstStyle/>
          <a:p>
            <a:pPr algn="ctr"/>
            <a:r>
              <a:rPr lang="ar-SA" sz="2800" b="1" dirty="0"/>
              <a:t>تحديد مكان وعمق تجمعات الأسماك</a:t>
            </a:r>
            <a:endParaRPr lang="en-US" sz="2800" b="1" dirty="0"/>
          </a:p>
          <a:p>
            <a:pPr algn="ctr"/>
            <a:r>
              <a:rPr lang="en-US" sz="2800" b="1" dirty="0">
                <a:solidFill>
                  <a:schemeClr val="tx2">
                    <a:lumMod val="75000"/>
                  </a:schemeClr>
                </a:solidFill>
              </a:rPr>
              <a:t>Location of place and depth of fish communities</a:t>
            </a:r>
          </a:p>
          <a:p>
            <a:pPr algn="ctr"/>
            <a:r>
              <a:rPr lang="ar-IQ" sz="2800" b="1" dirty="0"/>
              <a:t>جهاز الكشف  عن الأعماق باستخدام الموجات الصوتية</a:t>
            </a:r>
            <a:endParaRPr lang="en-US" sz="2800" b="1" dirty="0"/>
          </a:p>
          <a:p>
            <a:pPr algn="just"/>
            <a:r>
              <a:rPr lang="ar-IQ" sz="2800" b="1" u="sng" dirty="0">
                <a:solidFill>
                  <a:schemeClr val="tx2">
                    <a:lumMod val="75000"/>
                  </a:schemeClr>
                </a:solidFill>
              </a:rPr>
              <a:t>(مسبار الصدى) </a:t>
            </a:r>
            <a:r>
              <a:rPr lang="en-US" sz="2800" b="1" u="sng" dirty="0">
                <a:solidFill>
                  <a:schemeClr val="tx2">
                    <a:lumMod val="75000"/>
                  </a:schemeClr>
                </a:solidFill>
              </a:rPr>
              <a:t>Echo-sounder</a:t>
            </a:r>
            <a:endParaRPr lang="en-US" sz="2800" dirty="0">
              <a:solidFill>
                <a:schemeClr val="tx2">
                  <a:lumMod val="75000"/>
                </a:schemeClr>
              </a:solidFill>
            </a:endParaRPr>
          </a:p>
          <a:p>
            <a:pPr algn="just"/>
            <a:r>
              <a:rPr lang="ar-IQ" sz="2800" dirty="0"/>
              <a:t>        </a:t>
            </a:r>
            <a:r>
              <a:rPr lang="ar-IQ" sz="3600" dirty="0">
                <a:cs typeface="Akhbar MT" pitchFamily="2" charset="-78"/>
              </a:rPr>
              <a:t>الى عهد ليس ببعيد كان الصيادون يتلمسون في البحار مستخدمين سلكا معدنيا في آخر ثقل يدلهم على أعماق نقط متناثرة من القاع، تعطيهم صورة عامة وغير دقيقة عن طبيعنه. اما الأيام فقلما تجد مركبا من مراكب الصيد لا تحمل جهازا الكترونيا للكشف عن طبيعة القاع باستخدام مسبار الصدى بل يحمل جهازين أو ثلاثة. يقوم جهاز مسبار الصدى على مبدأ قياس الفترة التي يستغرقها الصدى ليرتد من قاع البحر- علما بان سرعة الصوت في الماء تقدر بـ (</a:t>
            </a:r>
            <a:r>
              <a:rPr lang="en-US" sz="3600" dirty="0">
                <a:cs typeface="Akhbar MT" pitchFamily="2" charset="-78"/>
              </a:rPr>
              <a:t>4900</a:t>
            </a:r>
            <a:r>
              <a:rPr lang="ar-IQ" sz="3600" dirty="0">
                <a:cs typeface="Akhbar MT" pitchFamily="2" charset="-78"/>
              </a:rPr>
              <a:t>) في الثانيـــة </a:t>
            </a:r>
          </a:p>
        </p:txBody>
      </p:sp>
      <p:sp>
        <p:nvSpPr>
          <p:cNvPr id="6" name="Slide Number Placeholder 5"/>
          <p:cNvSpPr>
            <a:spLocks noGrp="1"/>
          </p:cNvSpPr>
          <p:nvPr>
            <p:ph type="sldNum" sz="quarter" idx="12"/>
          </p:nvPr>
        </p:nvSpPr>
        <p:spPr/>
        <p:txBody>
          <a:bodyPr/>
          <a:lstStyle/>
          <a:p>
            <a:fld id="{8B37D5FE-740C-46F5-801A-FA5477D9711F}" type="slidenum">
              <a:rPr lang="en-US" smtClean="0"/>
              <a:pPr/>
              <a:t>2</a:t>
            </a:fld>
            <a:endParaRPr lang="en-US" dirty="0"/>
          </a:p>
        </p:txBody>
      </p:sp>
    </p:spTree>
    <p:extLst>
      <p:ext uri="{BB962C8B-B14F-4D97-AF65-F5344CB8AC3E}">
        <p14:creationId xmlns:p14="http://schemas.microsoft.com/office/powerpoint/2010/main" val="3087620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B37D5FE-740C-46F5-801A-FA5477D9711F}" type="slidenum">
              <a:rPr lang="en-US" smtClean="0"/>
              <a:pPr/>
              <a:t>3</a:t>
            </a:fld>
            <a:endParaRPr lang="en-US"/>
          </a:p>
        </p:txBody>
      </p:sp>
      <p:sp>
        <p:nvSpPr>
          <p:cNvPr id="7" name="Rectangle 6"/>
          <p:cNvSpPr/>
          <p:nvPr/>
        </p:nvSpPr>
        <p:spPr>
          <a:xfrm>
            <a:off x="179512" y="1227524"/>
            <a:ext cx="8568952" cy="3785652"/>
          </a:xfrm>
          <a:prstGeom prst="rect">
            <a:avLst/>
          </a:prstGeom>
        </p:spPr>
        <p:txBody>
          <a:bodyPr wrap="square">
            <a:spAutoFit/>
          </a:bodyPr>
          <a:lstStyle/>
          <a:p>
            <a:pPr algn="just" rtl="1"/>
            <a:r>
              <a:rPr lang="ar-IQ" sz="4000" dirty="0"/>
              <a:t>تضمنت الأجهزة الأولى لقياس الأعماق بواسطة صدى الصوت استخدام موجات صوتية ذات ذبذبة مسموعة تصدرها مطرقة كهرومغناطيسية، ثم استقبال الصدى المرتد بواسطة هيدروفون. واستعملت هذه الأجهزة البسيطة في قياس الأعماق حتى (4500) قامة (8100 متر تقريبا).</a:t>
            </a:r>
            <a:endParaRPr lang="en-US" sz="4000" dirty="0"/>
          </a:p>
        </p:txBody>
      </p:sp>
    </p:spTree>
    <p:extLst>
      <p:ext uri="{BB962C8B-B14F-4D97-AF65-F5344CB8AC3E}">
        <p14:creationId xmlns:p14="http://schemas.microsoft.com/office/powerpoint/2010/main" val="3329810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980728"/>
            <a:ext cx="8557018" cy="5291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1188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l="11307" r="16447" b="12885"/>
          <a:stretch>
            <a:fillRect/>
          </a:stretch>
        </p:blipFill>
        <p:spPr bwMode="auto">
          <a:xfrm>
            <a:off x="1115616" y="1628800"/>
            <a:ext cx="6804248" cy="5009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619672" y="908720"/>
            <a:ext cx="5472607" cy="523220"/>
          </a:xfrm>
          <a:prstGeom prst="rect">
            <a:avLst/>
          </a:prstGeom>
          <a:solidFill>
            <a:schemeClr val="accent2"/>
          </a:solidFill>
        </p:spPr>
        <p:txBody>
          <a:bodyPr wrap="square">
            <a:spAutoFit/>
          </a:bodyPr>
          <a:lstStyle/>
          <a:p>
            <a:pPr algn="ctr" rtl="1"/>
            <a:r>
              <a:rPr lang="ar-SA" sz="2800" b="1" dirty="0">
                <a:solidFill>
                  <a:schemeClr val="bg1"/>
                </a:solidFill>
              </a:rPr>
              <a:t>المبدأ الذي يقوم عليه جهاز مسبار </a:t>
            </a:r>
            <a:r>
              <a:rPr lang="ar-SA" sz="2800" b="1" dirty="0" smtClean="0">
                <a:solidFill>
                  <a:schemeClr val="bg1"/>
                </a:solidFill>
              </a:rPr>
              <a:t>الصدى</a:t>
            </a:r>
            <a:endParaRPr lang="ar-IQ" sz="2800" dirty="0">
              <a:solidFill>
                <a:schemeClr val="bg1"/>
              </a:solidFill>
            </a:endParaRPr>
          </a:p>
        </p:txBody>
      </p:sp>
    </p:spTree>
    <p:extLst>
      <p:ext uri="{BB962C8B-B14F-4D97-AF65-F5344CB8AC3E}">
        <p14:creationId xmlns:p14="http://schemas.microsoft.com/office/powerpoint/2010/main" val="1197840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r="13631"/>
          <a:stretch>
            <a:fillRect/>
          </a:stretch>
        </p:blipFill>
        <p:spPr bwMode="auto">
          <a:xfrm>
            <a:off x="1" y="1"/>
            <a:ext cx="9171252" cy="6093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0580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r="11604"/>
          <a:stretch>
            <a:fillRect/>
          </a:stretch>
        </p:blipFill>
        <p:spPr bwMode="auto">
          <a:xfrm>
            <a:off x="184837" y="836712"/>
            <a:ext cx="8779651"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2236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l="2254" r="4956"/>
          <a:stretch>
            <a:fillRect/>
          </a:stretch>
        </p:blipFill>
        <p:spPr bwMode="auto">
          <a:xfrm>
            <a:off x="467544" y="1124520"/>
            <a:ext cx="8136904" cy="525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7963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_rels/them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_rels/theme5.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Grid">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5.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Flow</Template>
  <TotalTime>1270</TotalTime>
  <Words>166</Words>
  <Application>Microsoft Office PowerPoint</Application>
  <PresentationFormat>On-screen Show (4:3)</PresentationFormat>
  <Paragraphs>11</Paragraphs>
  <Slides>8</Slides>
  <Notes>0</Notes>
  <HiddenSlides>0</HiddenSlides>
  <MMClips>0</MMClips>
  <ScaleCrop>false</ScaleCrop>
  <HeadingPairs>
    <vt:vector size="4" baseType="variant">
      <vt:variant>
        <vt:lpstr>Theme</vt:lpstr>
      </vt:variant>
      <vt:variant>
        <vt:i4>5</vt:i4>
      </vt:variant>
      <vt:variant>
        <vt:lpstr>Slide Titles</vt:lpstr>
      </vt:variant>
      <vt:variant>
        <vt:i4>8</vt:i4>
      </vt:variant>
    </vt:vector>
  </HeadingPairs>
  <TitlesOfParts>
    <vt:vector size="13" baseType="lpstr">
      <vt:lpstr>Flow</vt:lpstr>
      <vt:lpstr>Hardcover</vt:lpstr>
      <vt:lpstr>Grid</vt:lpstr>
      <vt:lpstr>Angles</vt:lpstr>
      <vt:lpstr>Austin</vt:lpstr>
      <vt:lpstr>مصائد سمكية -7   أ.د. أمجد كاظم رسن كلية الزراعة – جامعة البصرة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ZzTeaM2009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cp:lastModifiedBy>
  <cp:revision>14</cp:revision>
  <dcterms:created xsi:type="dcterms:W3CDTF">2013-12-09T08:30:24Z</dcterms:created>
  <dcterms:modified xsi:type="dcterms:W3CDTF">2019-12-14T06:40:58Z</dcterms:modified>
</cp:coreProperties>
</file>